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82" r:id="rId10"/>
    <p:sldId id="266" r:id="rId11"/>
    <p:sldId id="267" r:id="rId12"/>
    <p:sldId id="269" r:id="rId13"/>
    <p:sldId id="270" r:id="rId14"/>
    <p:sldId id="271" r:id="rId15"/>
    <p:sldId id="279" r:id="rId16"/>
    <p:sldId id="280" r:id="rId17"/>
    <p:sldId id="281" r:id="rId18"/>
    <p:sldId id="272" r:id="rId19"/>
    <p:sldId id="277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363CD4-9BD4-4E4C-A49F-C7D05188220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9A1282-4819-4C38-B46B-16B33F5AD329}">
      <dgm:prSet phldrT="[Текст]"/>
      <dgm:spPr/>
      <dgm:t>
        <a:bodyPr/>
        <a:lstStyle/>
        <a:p>
          <a:r>
            <a:rPr lang="ru-RU" b="1" u="sng" dirty="0"/>
            <a:t>Профессиональная компетентность </a:t>
          </a:r>
          <a:r>
            <a:rPr lang="ru-RU" dirty="0"/>
            <a:t>– совокупность умений учителя структурировать научные и практические знания для оптимального решения педагогических задач</a:t>
          </a:r>
        </a:p>
      </dgm:t>
    </dgm:pt>
    <dgm:pt modelId="{F87DE373-71BC-4276-A5CC-D78E7FCD7CB6}" type="parTrans" cxnId="{03264D2E-75CE-4BD6-AAF3-603220D88FA8}">
      <dgm:prSet/>
      <dgm:spPr/>
      <dgm:t>
        <a:bodyPr/>
        <a:lstStyle/>
        <a:p>
          <a:endParaRPr lang="ru-RU"/>
        </a:p>
      </dgm:t>
    </dgm:pt>
    <dgm:pt modelId="{D38765EE-AD60-41EF-A072-2F5313F09C9B}" type="sibTrans" cxnId="{03264D2E-75CE-4BD6-AAF3-603220D88FA8}">
      <dgm:prSet/>
      <dgm:spPr/>
      <dgm:t>
        <a:bodyPr/>
        <a:lstStyle/>
        <a:p>
          <a:endParaRPr lang="ru-RU"/>
        </a:p>
      </dgm:t>
    </dgm:pt>
    <dgm:pt modelId="{440E06B9-77AD-4C53-9B81-6A50F1044E39}">
      <dgm:prSet phldrT="[Текст]"/>
      <dgm:spPr/>
      <dgm:t>
        <a:bodyPr/>
        <a:lstStyle/>
        <a:p>
          <a:r>
            <a:rPr lang="ru-RU" u="sng" dirty="0"/>
            <a:t>Специальные  </a:t>
          </a:r>
          <a:r>
            <a:rPr lang="ru-RU" dirty="0"/>
            <a:t>предметные</a:t>
          </a:r>
        </a:p>
      </dgm:t>
    </dgm:pt>
    <dgm:pt modelId="{A1CB43B0-6054-41CC-9440-64D4F98A47CB}" type="parTrans" cxnId="{EAE88BD9-C2BA-4E5B-A7C8-491A1892EFAA}">
      <dgm:prSet/>
      <dgm:spPr/>
      <dgm:t>
        <a:bodyPr/>
        <a:lstStyle/>
        <a:p>
          <a:endParaRPr lang="ru-RU"/>
        </a:p>
      </dgm:t>
    </dgm:pt>
    <dgm:pt modelId="{DEF2EBA1-16AC-4752-A6A0-D184410BACFE}" type="sibTrans" cxnId="{EAE88BD9-C2BA-4E5B-A7C8-491A1892EFAA}">
      <dgm:prSet/>
      <dgm:spPr/>
      <dgm:t>
        <a:bodyPr/>
        <a:lstStyle/>
        <a:p>
          <a:endParaRPr lang="ru-RU"/>
        </a:p>
      </dgm:t>
    </dgm:pt>
    <dgm:pt modelId="{7F8E576B-B7A4-4777-9767-8EDB4F1F197A}">
      <dgm:prSet phldrT="[Текст]"/>
      <dgm:spPr/>
      <dgm:t>
        <a:bodyPr/>
        <a:lstStyle/>
        <a:p>
          <a:r>
            <a:rPr lang="ru-RU" u="sng" dirty="0"/>
            <a:t>Методические</a:t>
          </a:r>
        </a:p>
        <a:p>
          <a:r>
            <a:rPr lang="ru-RU" dirty="0"/>
            <a:t>  средства, методы</a:t>
          </a:r>
        </a:p>
      </dgm:t>
    </dgm:pt>
    <dgm:pt modelId="{233C87B6-987F-4609-A7FE-876FC8099CE7}" type="parTrans" cxnId="{8C1CA172-88CD-419E-B884-CF6CE473550B}">
      <dgm:prSet/>
      <dgm:spPr/>
      <dgm:t>
        <a:bodyPr/>
        <a:lstStyle/>
        <a:p>
          <a:endParaRPr lang="ru-RU"/>
        </a:p>
      </dgm:t>
    </dgm:pt>
    <dgm:pt modelId="{4E1A37BF-52DE-4E92-AEF2-59D0B8DB105F}" type="sibTrans" cxnId="{8C1CA172-88CD-419E-B884-CF6CE473550B}">
      <dgm:prSet/>
      <dgm:spPr/>
      <dgm:t>
        <a:bodyPr/>
        <a:lstStyle/>
        <a:p>
          <a:endParaRPr lang="ru-RU"/>
        </a:p>
      </dgm:t>
    </dgm:pt>
    <dgm:pt modelId="{803BAC42-406B-4F35-9707-A12437394E1D}">
      <dgm:prSet phldrT="[Текст]"/>
      <dgm:spPr/>
      <dgm:t>
        <a:bodyPr/>
        <a:lstStyle/>
        <a:p>
          <a:r>
            <a:rPr lang="ru-RU" u="sng" dirty="0"/>
            <a:t>Психологические</a:t>
          </a:r>
        </a:p>
        <a:p>
          <a:r>
            <a:rPr lang="ru-RU" dirty="0"/>
            <a:t> учет особенностей влияния педагогического воздействия на развитие учащихся</a:t>
          </a:r>
        </a:p>
      </dgm:t>
    </dgm:pt>
    <dgm:pt modelId="{2F8EEED5-1134-47ED-BF77-EC7C2EFD1EFE}" type="parTrans" cxnId="{DB92F6E3-74DF-43CB-9CF1-7C916A9BBCEA}">
      <dgm:prSet/>
      <dgm:spPr/>
      <dgm:t>
        <a:bodyPr/>
        <a:lstStyle/>
        <a:p>
          <a:endParaRPr lang="ru-RU"/>
        </a:p>
      </dgm:t>
    </dgm:pt>
    <dgm:pt modelId="{A9CE2AE6-A8B8-47CD-9E54-C66FAB9637A7}" type="sibTrans" cxnId="{DB92F6E3-74DF-43CB-9CF1-7C916A9BBCEA}">
      <dgm:prSet/>
      <dgm:spPr/>
      <dgm:t>
        <a:bodyPr/>
        <a:lstStyle/>
        <a:p>
          <a:endParaRPr lang="ru-RU"/>
        </a:p>
      </dgm:t>
    </dgm:pt>
    <dgm:pt modelId="{BFE60E92-DE7D-4711-A0F6-2BA5C3313134}" type="pres">
      <dgm:prSet presAssocID="{7C363CD4-9BD4-4E4C-A49F-C7D05188220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9D6A64-C2D1-4CDB-8C8C-0D3D06B7CD02}" type="pres">
      <dgm:prSet presAssocID="{329A1282-4819-4C38-B46B-16B33F5AD329}" presName="roof" presStyleLbl="dkBgShp" presStyleIdx="0" presStyleCnt="2"/>
      <dgm:spPr/>
      <dgm:t>
        <a:bodyPr/>
        <a:lstStyle/>
        <a:p>
          <a:endParaRPr lang="ru-RU"/>
        </a:p>
      </dgm:t>
    </dgm:pt>
    <dgm:pt modelId="{42B1F35C-86E4-451A-BF41-8E7C875C3A30}" type="pres">
      <dgm:prSet presAssocID="{329A1282-4819-4C38-B46B-16B33F5AD329}" presName="pillars" presStyleCnt="0"/>
      <dgm:spPr/>
    </dgm:pt>
    <dgm:pt modelId="{1E94C27B-6A05-4DDF-A375-39F32B1C11E2}" type="pres">
      <dgm:prSet presAssocID="{329A1282-4819-4C38-B46B-16B33F5AD329}" presName="pillar1" presStyleLbl="node1" presStyleIdx="0" presStyleCnt="3" custLinFactNeighborX="-1190" custLinFactNeighborY="-1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2E00F1-849A-4A1F-842A-BB3B6FC80A38}" type="pres">
      <dgm:prSet presAssocID="{7F8E576B-B7A4-4777-9767-8EDB4F1F197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8FA2E-9959-4E64-A63F-8D384730266D}" type="pres">
      <dgm:prSet presAssocID="{803BAC42-406B-4F35-9707-A12437394E1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01FB8D-CDB9-4E9C-8D10-217CBCE8F0E9}" type="pres">
      <dgm:prSet presAssocID="{329A1282-4819-4C38-B46B-16B33F5AD329}" presName="base" presStyleLbl="dkBgShp" presStyleIdx="1" presStyleCnt="2"/>
      <dgm:spPr/>
    </dgm:pt>
  </dgm:ptLst>
  <dgm:cxnLst>
    <dgm:cxn modelId="{D3C5C45E-82E4-4908-9E8F-450431CD5C80}" type="presOf" srcId="{803BAC42-406B-4F35-9707-A12437394E1D}" destId="{E138FA2E-9959-4E64-A63F-8D384730266D}" srcOrd="0" destOrd="0" presId="urn:microsoft.com/office/officeart/2005/8/layout/hList3"/>
    <dgm:cxn modelId="{43FA0DDE-31EE-495E-90D3-540B867119CF}" type="presOf" srcId="{7C363CD4-9BD4-4E4C-A49F-C7D051882207}" destId="{BFE60E92-DE7D-4711-A0F6-2BA5C3313134}" srcOrd="0" destOrd="0" presId="urn:microsoft.com/office/officeart/2005/8/layout/hList3"/>
    <dgm:cxn modelId="{03264D2E-75CE-4BD6-AAF3-603220D88FA8}" srcId="{7C363CD4-9BD4-4E4C-A49F-C7D051882207}" destId="{329A1282-4819-4C38-B46B-16B33F5AD329}" srcOrd="0" destOrd="0" parTransId="{F87DE373-71BC-4276-A5CC-D78E7FCD7CB6}" sibTransId="{D38765EE-AD60-41EF-A072-2F5313F09C9B}"/>
    <dgm:cxn modelId="{69412FB4-20DC-43AA-B541-AD30808004B6}" type="presOf" srcId="{440E06B9-77AD-4C53-9B81-6A50F1044E39}" destId="{1E94C27B-6A05-4DDF-A375-39F32B1C11E2}" srcOrd="0" destOrd="0" presId="urn:microsoft.com/office/officeart/2005/8/layout/hList3"/>
    <dgm:cxn modelId="{EAE88BD9-C2BA-4E5B-A7C8-491A1892EFAA}" srcId="{329A1282-4819-4C38-B46B-16B33F5AD329}" destId="{440E06B9-77AD-4C53-9B81-6A50F1044E39}" srcOrd="0" destOrd="0" parTransId="{A1CB43B0-6054-41CC-9440-64D4F98A47CB}" sibTransId="{DEF2EBA1-16AC-4752-A6A0-D184410BACFE}"/>
    <dgm:cxn modelId="{DB92F6E3-74DF-43CB-9CF1-7C916A9BBCEA}" srcId="{329A1282-4819-4C38-B46B-16B33F5AD329}" destId="{803BAC42-406B-4F35-9707-A12437394E1D}" srcOrd="2" destOrd="0" parTransId="{2F8EEED5-1134-47ED-BF77-EC7C2EFD1EFE}" sibTransId="{A9CE2AE6-A8B8-47CD-9E54-C66FAB9637A7}"/>
    <dgm:cxn modelId="{8C1CA172-88CD-419E-B884-CF6CE473550B}" srcId="{329A1282-4819-4C38-B46B-16B33F5AD329}" destId="{7F8E576B-B7A4-4777-9767-8EDB4F1F197A}" srcOrd="1" destOrd="0" parTransId="{233C87B6-987F-4609-A7FE-876FC8099CE7}" sibTransId="{4E1A37BF-52DE-4E92-AEF2-59D0B8DB105F}"/>
    <dgm:cxn modelId="{9CE8CB9F-EF20-4BE8-9F2B-70FB0782A671}" type="presOf" srcId="{329A1282-4819-4C38-B46B-16B33F5AD329}" destId="{CC9D6A64-C2D1-4CDB-8C8C-0D3D06B7CD02}" srcOrd="0" destOrd="0" presId="urn:microsoft.com/office/officeart/2005/8/layout/hList3"/>
    <dgm:cxn modelId="{BDF8CDEA-55F5-4BF8-8B2E-6C4AC97672A6}" type="presOf" srcId="{7F8E576B-B7A4-4777-9767-8EDB4F1F197A}" destId="{712E00F1-849A-4A1F-842A-BB3B6FC80A38}" srcOrd="0" destOrd="0" presId="urn:microsoft.com/office/officeart/2005/8/layout/hList3"/>
    <dgm:cxn modelId="{B8ECE16A-3844-4C11-BC9E-8BBE203D2761}" type="presParOf" srcId="{BFE60E92-DE7D-4711-A0F6-2BA5C3313134}" destId="{CC9D6A64-C2D1-4CDB-8C8C-0D3D06B7CD02}" srcOrd="0" destOrd="0" presId="urn:microsoft.com/office/officeart/2005/8/layout/hList3"/>
    <dgm:cxn modelId="{362DD697-6D9D-41EE-90A0-E1EA175F60D4}" type="presParOf" srcId="{BFE60E92-DE7D-4711-A0F6-2BA5C3313134}" destId="{42B1F35C-86E4-451A-BF41-8E7C875C3A30}" srcOrd="1" destOrd="0" presId="urn:microsoft.com/office/officeart/2005/8/layout/hList3"/>
    <dgm:cxn modelId="{4167C61A-5107-46AB-B864-F1BC2EB5F769}" type="presParOf" srcId="{42B1F35C-86E4-451A-BF41-8E7C875C3A30}" destId="{1E94C27B-6A05-4DDF-A375-39F32B1C11E2}" srcOrd="0" destOrd="0" presId="urn:microsoft.com/office/officeart/2005/8/layout/hList3"/>
    <dgm:cxn modelId="{C11E1EC3-EFCD-48B6-AC24-424065AAE886}" type="presParOf" srcId="{42B1F35C-86E4-451A-BF41-8E7C875C3A30}" destId="{712E00F1-849A-4A1F-842A-BB3B6FC80A38}" srcOrd="1" destOrd="0" presId="urn:microsoft.com/office/officeart/2005/8/layout/hList3"/>
    <dgm:cxn modelId="{B223166A-0D31-4BEB-99F0-60EBADA08357}" type="presParOf" srcId="{42B1F35C-86E4-451A-BF41-8E7C875C3A30}" destId="{E138FA2E-9959-4E64-A63F-8D384730266D}" srcOrd="2" destOrd="0" presId="urn:microsoft.com/office/officeart/2005/8/layout/hList3"/>
    <dgm:cxn modelId="{1E965D1B-FE2B-4D0D-A9FB-ECBC678A4E3B}" type="presParOf" srcId="{BFE60E92-DE7D-4711-A0F6-2BA5C3313134}" destId="{4A01FB8D-CDB9-4E9C-8D10-217CBCE8F0E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AE9537-6068-42FE-84A4-7110D654F485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051C0A-D205-4017-B519-C90D67B26D60}">
      <dgm:prSet phldrT="[Текст]"/>
      <dgm:spPr/>
      <dgm:t>
        <a:bodyPr/>
        <a:lstStyle/>
        <a:p>
          <a:r>
            <a:rPr lang="ru-RU" dirty="0"/>
            <a:t>2 категория</a:t>
          </a:r>
        </a:p>
      </dgm:t>
    </dgm:pt>
    <dgm:pt modelId="{7E01BDFB-E556-4101-8FB3-1C183448BFC7}" type="parTrans" cxnId="{7CB4A126-65F8-4077-A963-E5DDF81DA4EE}">
      <dgm:prSet/>
      <dgm:spPr/>
      <dgm:t>
        <a:bodyPr/>
        <a:lstStyle/>
        <a:p>
          <a:endParaRPr lang="ru-RU"/>
        </a:p>
      </dgm:t>
    </dgm:pt>
    <dgm:pt modelId="{C24CDD1E-BF29-4A78-8A9E-F909B0148D9E}" type="sibTrans" cxnId="{7CB4A126-65F8-4077-A963-E5DDF81DA4EE}">
      <dgm:prSet/>
      <dgm:spPr/>
      <dgm:t>
        <a:bodyPr/>
        <a:lstStyle/>
        <a:p>
          <a:endParaRPr lang="ru-RU"/>
        </a:p>
      </dgm:t>
    </dgm:pt>
    <dgm:pt modelId="{AD7D1E92-07DE-44D2-B7D5-A435A37D8D5A}">
      <dgm:prSet phldrT="[Текст]"/>
      <dgm:spPr/>
      <dgm:t>
        <a:bodyPr/>
        <a:lstStyle/>
        <a:p>
          <a:r>
            <a:rPr lang="ru-RU" dirty="0"/>
            <a:t>Темы по самообразованию</a:t>
          </a:r>
        </a:p>
      </dgm:t>
    </dgm:pt>
    <dgm:pt modelId="{6CD44062-DD93-46DB-A39C-FF72A14283A3}" type="parTrans" cxnId="{C75A3BB8-9A94-438F-9549-7C05196CB0F8}">
      <dgm:prSet/>
      <dgm:spPr/>
      <dgm:t>
        <a:bodyPr/>
        <a:lstStyle/>
        <a:p>
          <a:endParaRPr lang="ru-RU"/>
        </a:p>
      </dgm:t>
    </dgm:pt>
    <dgm:pt modelId="{6C36AA8E-958B-4D55-97B6-B3CB218F8BF4}" type="sibTrans" cxnId="{C75A3BB8-9A94-438F-9549-7C05196CB0F8}">
      <dgm:prSet/>
      <dgm:spPr/>
      <dgm:t>
        <a:bodyPr/>
        <a:lstStyle/>
        <a:p>
          <a:endParaRPr lang="ru-RU"/>
        </a:p>
      </dgm:t>
    </dgm:pt>
    <dgm:pt modelId="{2E6AF6BF-4F99-4931-AEF8-948369F9249B}">
      <dgm:prSet phldrT="[Текст]"/>
      <dgm:spPr/>
      <dgm:t>
        <a:bodyPr/>
        <a:lstStyle/>
        <a:p>
          <a:r>
            <a:rPr lang="ru-RU" dirty="0"/>
            <a:t>1 категория</a:t>
          </a:r>
        </a:p>
      </dgm:t>
    </dgm:pt>
    <dgm:pt modelId="{412EB80C-71EE-4485-983D-14C604E117D1}" type="parTrans" cxnId="{AC543272-7C38-483F-B9DC-2DAFDA65EFCC}">
      <dgm:prSet/>
      <dgm:spPr/>
      <dgm:t>
        <a:bodyPr/>
        <a:lstStyle/>
        <a:p>
          <a:endParaRPr lang="ru-RU"/>
        </a:p>
      </dgm:t>
    </dgm:pt>
    <dgm:pt modelId="{94CA4B6A-2F9F-40BB-A64F-1AD44F7C2FCF}" type="sibTrans" cxnId="{AC543272-7C38-483F-B9DC-2DAFDA65EFCC}">
      <dgm:prSet/>
      <dgm:spPr/>
      <dgm:t>
        <a:bodyPr/>
        <a:lstStyle/>
        <a:p>
          <a:endParaRPr lang="ru-RU"/>
        </a:p>
      </dgm:t>
    </dgm:pt>
    <dgm:pt modelId="{1D0A2BE6-9E6F-48DA-BC19-A7082735B428}">
      <dgm:prSet phldrT="[Текст]"/>
      <dgm:spPr/>
      <dgm:t>
        <a:bodyPr/>
        <a:lstStyle/>
        <a:p>
          <a:r>
            <a:rPr lang="ru-RU" dirty="0"/>
            <a:t>Опыт работы</a:t>
          </a:r>
        </a:p>
      </dgm:t>
    </dgm:pt>
    <dgm:pt modelId="{6B613AA0-AF47-4513-BC69-C64427C058C1}" type="parTrans" cxnId="{DFE087E2-3559-46AF-9C58-5B53B3B9A5F9}">
      <dgm:prSet/>
      <dgm:spPr/>
      <dgm:t>
        <a:bodyPr/>
        <a:lstStyle/>
        <a:p>
          <a:endParaRPr lang="ru-RU"/>
        </a:p>
      </dgm:t>
    </dgm:pt>
    <dgm:pt modelId="{ED5595D2-7DC9-415D-AB6E-A9267F243799}" type="sibTrans" cxnId="{DFE087E2-3559-46AF-9C58-5B53B3B9A5F9}">
      <dgm:prSet/>
      <dgm:spPr/>
      <dgm:t>
        <a:bodyPr/>
        <a:lstStyle/>
        <a:p>
          <a:endParaRPr lang="ru-RU"/>
        </a:p>
      </dgm:t>
    </dgm:pt>
    <dgm:pt modelId="{70CD463B-FEE0-4C64-A272-03DD1EF1CAD9}">
      <dgm:prSet phldrT="[Текст]"/>
      <dgm:spPr/>
      <dgm:t>
        <a:bodyPr/>
        <a:lstStyle/>
        <a:p>
          <a:r>
            <a:rPr lang="ru-RU" dirty="0"/>
            <a:t>Дидактические материалы</a:t>
          </a:r>
        </a:p>
      </dgm:t>
    </dgm:pt>
    <dgm:pt modelId="{5841C661-CF9C-433A-A497-8B625999FB20}" type="parTrans" cxnId="{25F0EF5F-FF4F-4920-B74C-764097DC53B0}">
      <dgm:prSet/>
      <dgm:spPr/>
      <dgm:t>
        <a:bodyPr/>
        <a:lstStyle/>
        <a:p>
          <a:endParaRPr lang="ru-RU"/>
        </a:p>
      </dgm:t>
    </dgm:pt>
    <dgm:pt modelId="{E9956D19-3651-45A2-BEF8-3B7A4E61F9D6}" type="sibTrans" cxnId="{25F0EF5F-FF4F-4920-B74C-764097DC53B0}">
      <dgm:prSet/>
      <dgm:spPr/>
      <dgm:t>
        <a:bodyPr/>
        <a:lstStyle/>
        <a:p>
          <a:endParaRPr lang="ru-RU"/>
        </a:p>
      </dgm:t>
    </dgm:pt>
    <dgm:pt modelId="{000B9562-1B1B-4B9E-8799-E5CD87DA18BE}">
      <dgm:prSet phldrT="[Текст]"/>
      <dgm:spPr/>
      <dgm:t>
        <a:bodyPr/>
        <a:lstStyle/>
        <a:p>
          <a:r>
            <a:rPr lang="ru-RU" dirty="0"/>
            <a:t>Высшая категория</a:t>
          </a:r>
        </a:p>
      </dgm:t>
    </dgm:pt>
    <dgm:pt modelId="{7846185D-52BC-4B1D-B7A2-CE1805AFB298}" type="parTrans" cxnId="{7E4A2186-3434-4BFA-B23F-12C3BCC88774}">
      <dgm:prSet/>
      <dgm:spPr/>
      <dgm:t>
        <a:bodyPr/>
        <a:lstStyle/>
        <a:p>
          <a:endParaRPr lang="ru-RU"/>
        </a:p>
      </dgm:t>
    </dgm:pt>
    <dgm:pt modelId="{332067EA-4A36-4CC9-995C-3DC1A49B8DCF}" type="sibTrans" cxnId="{7E4A2186-3434-4BFA-B23F-12C3BCC88774}">
      <dgm:prSet/>
      <dgm:spPr/>
      <dgm:t>
        <a:bodyPr/>
        <a:lstStyle/>
        <a:p>
          <a:endParaRPr lang="ru-RU"/>
        </a:p>
      </dgm:t>
    </dgm:pt>
    <dgm:pt modelId="{5F5E59EC-9740-4BB1-B57B-3F883DEAF717}">
      <dgm:prSet phldrT="[Текст]"/>
      <dgm:spPr/>
      <dgm:t>
        <a:bodyPr/>
        <a:lstStyle/>
        <a:p>
          <a:r>
            <a:rPr lang="ru-RU" dirty="0"/>
            <a:t>Опыт работы (мастер-класс)</a:t>
          </a:r>
        </a:p>
      </dgm:t>
    </dgm:pt>
    <dgm:pt modelId="{B25C1AD3-4AB9-457E-8875-9413824DCD82}" type="parTrans" cxnId="{12E1362B-8C5B-43A6-8DC5-FC5C0E1B3F57}">
      <dgm:prSet/>
      <dgm:spPr/>
      <dgm:t>
        <a:bodyPr/>
        <a:lstStyle/>
        <a:p>
          <a:endParaRPr lang="ru-RU"/>
        </a:p>
      </dgm:t>
    </dgm:pt>
    <dgm:pt modelId="{0AB98774-5AD9-4819-A221-35484C4413E8}" type="sibTrans" cxnId="{12E1362B-8C5B-43A6-8DC5-FC5C0E1B3F57}">
      <dgm:prSet/>
      <dgm:spPr/>
      <dgm:t>
        <a:bodyPr/>
        <a:lstStyle/>
        <a:p>
          <a:endParaRPr lang="ru-RU"/>
        </a:p>
      </dgm:t>
    </dgm:pt>
    <dgm:pt modelId="{9F2C5C4A-F995-4BE5-AC20-8C868B11D13D}">
      <dgm:prSet phldrT="[Текст]"/>
      <dgm:spPr/>
      <dgm:t>
        <a:bodyPr/>
        <a:lstStyle/>
        <a:p>
          <a:r>
            <a:rPr lang="ru-RU" dirty="0"/>
            <a:t>Дидактические материалы</a:t>
          </a:r>
        </a:p>
      </dgm:t>
    </dgm:pt>
    <dgm:pt modelId="{E9AED587-C644-41BC-B5E0-65A6E39B6C40}" type="parTrans" cxnId="{F220B8CB-2B9A-487E-AA81-927F5C16A44A}">
      <dgm:prSet/>
      <dgm:spPr/>
      <dgm:t>
        <a:bodyPr/>
        <a:lstStyle/>
        <a:p>
          <a:endParaRPr lang="ru-RU"/>
        </a:p>
      </dgm:t>
    </dgm:pt>
    <dgm:pt modelId="{1C980575-A516-4C46-8233-81EB74B26D61}" type="sibTrans" cxnId="{F220B8CB-2B9A-487E-AA81-927F5C16A44A}">
      <dgm:prSet/>
      <dgm:spPr/>
      <dgm:t>
        <a:bodyPr/>
        <a:lstStyle/>
        <a:p>
          <a:endParaRPr lang="ru-RU"/>
        </a:p>
      </dgm:t>
    </dgm:pt>
    <dgm:pt modelId="{936E2F59-6AC1-42E6-94F4-1E7ABB64918B}">
      <dgm:prSet phldrT="[Текст]"/>
      <dgm:spPr/>
      <dgm:t>
        <a:bodyPr/>
        <a:lstStyle/>
        <a:p>
          <a:r>
            <a:rPr lang="ru-RU" dirty="0"/>
            <a:t>Дидактические материалы</a:t>
          </a:r>
        </a:p>
      </dgm:t>
    </dgm:pt>
    <dgm:pt modelId="{C9FE5897-5666-416C-90E4-7F371729A403}" type="parTrans" cxnId="{F3A86029-311A-4136-8856-2E78172F5853}">
      <dgm:prSet/>
      <dgm:spPr/>
      <dgm:t>
        <a:bodyPr/>
        <a:lstStyle/>
        <a:p>
          <a:endParaRPr lang="ru-RU"/>
        </a:p>
      </dgm:t>
    </dgm:pt>
    <dgm:pt modelId="{988D0F64-F6B2-4EB6-8539-930686035A6A}" type="sibTrans" cxnId="{F3A86029-311A-4136-8856-2E78172F5853}">
      <dgm:prSet/>
      <dgm:spPr/>
      <dgm:t>
        <a:bodyPr/>
        <a:lstStyle/>
        <a:p>
          <a:endParaRPr lang="ru-RU"/>
        </a:p>
      </dgm:t>
    </dgm:pt>
    <dgm:pt modelId="{650A8397-B9E3-408F-81FE-FC2735B4E3AB}" type="pres">
      <dgm:prSet presAssocID="{56AE9537-6068-42FE-84A4-7110D654F48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B50FA1-4348-4D41-B216-530B108BFC0B}" type="pres">
      <dgm:prSet presAssocID="{FF051C0A-D205-4017-B519-C90D67B26D60}" presName="composite" presStyleCnt="0"/>
      <dgm:spPr/>
    </dgm:pt>
    <dgm:pt modelId="{32F026D0-B292-45BB-B917-C8D0FC2B40CF}" type="pres">
      <dgm:prSet presAssocID="{FF051C0A-D205-4017-B519-C90D67B26D6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A250A-5E41-4469-BF89-D8D2482AFCB9}" type="pres">
      <dgm:prSet presAssocID="{FF051C0A-D205-4017-B519-C90D67B26D6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A829B-3C8C-42DF-A0F4-64AD5C41B529}" type="pres">
      <dgm:prSet presAssocID="{C24CDD1E-BF29-4A78-8A9E-F909B0148D9E}" presName="sp" presStyleCnt="0"/>
      <dgm:spPr/>
    </dgm:pt>
    <dgm:pt modelId="{DD2B6646-1E52-403B-8C3F-E9096E6F3370}" type="pres">
      <dgm:prSet presAssocID="{2E6AF6BF-4F99-4931-AEF8-948369F9249B}" presName="composite" presStyleCnt="0"/>
      <dgm:spPr/>
    </dgm:pt>
    <dgm:pt modelId="{2027B92D-AAEB-49C9-ACF8-8F2FA98AF2F6}" type="pres">
      <dgm:prSet presAssocID="{2E6AF6BF-4F99-4931-AEF8-948369F9249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327F0-E551-47AC-B9EC-4F3FD5D6BB9A}" type="pres">
      <dgm:prSet presAssocID="{2E6AF6BF-4F99-4931-AEF8-948369F9249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DDDCB-D6FD-4135-A873-7A61489A7EE3}" type="pres">
      <dgm:prSet presAssocID="{94CA4B6A-2F9F-40BB-A64F-1AD44F7C2FCF}" presName="sp" presStyleCnt="0"/>
      <dgm:spPr/>
    </dgm:pt>
    <dgm:pt modelId="{1458DAC8-C9A1-4F78-A54D-A8F7B1A0E5B4}" type="pres">
      <dgm:prSet presAssocID="{000B9562-1B1B-4B9E-8799-E5CD87DA18BE}" presName="composite" presStyleCnt="0"/>
      <dgm:spPr/>
    </dgm:pt>
    <dgm:pt modelId="{E0A90E09-902C-4BFE-8C7C-C17CE58F0969}" type="pres">
      <dgm:prSet presAssocID="{000B9562-1B1B-4B9E-8799-E5CD87DA18B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44CE9-777E-4D81-842B-1E5FEB3962E2}" type="pres">
      <dgm:prSet presAssocID="{000B9562-1B1B-4B9E-8799-E5CD87DA18B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F0EF5F-FF4F-4920-B74C-764097DC53B0}" srcId="{2E6AF6BF-4F99-4931-AEF8-948369F9249B}" destId="{70CD463B-FEE0-4C64-A272-03DD1EF1CAD9}" srcOrd="1" destOrd="0" parTransId="{5841C661-CF9C-433A-A497-8B625999FB20}" sibTransId="{E9956D19-3651-45A2-BEF8-3B7A4E61F9D6}"/>
    <dgm:cxn modelId="{3A88F58F-514E-4CB7-9B9E-FC2F474531A7}" type="presOf" srcId="{2E6AF6BF-4F99-4931-AEF8-948369F9249B}" destId="{2027B92D-AAEB-49C9-ACF8-8F2FA98AF2F6}" srcOrd="0" destOrd="0" presId="urn:microsoft.com/office/officeart/2005/8/layout/chevron2"/>
    <dgm:cxn modelId="{AC543272-7C38-483F-B9DC-2DAFDA65EFCC}" srcId="{56AE9537-6068-42FE-84A4-7110D654F485}" destId="{2E6AF6BF-4F99-4931-AEF8-948369F9249B}" srcOrd="1" destOrd="0" parTransId="{412EB80C-71EE-4485-983D-14C604E117D1}" sibTransId="{94CA4B6A-2F9F-40BB-A64F-1AD44F7C2FCF}"/>
    <dgm:cxn modelId="{F465AEBF-83D0-453C-9E42-84058A3FC9A5}" type="presOf" srcId="{5F5E59EC-9740-4BB1-B57B-3F883DEAF717}" destId="{CA544CE9-777E-4D81-842B-1E5FEB3962E2}" srcOrd="0" destOrd="0" presId="urn:microsoft.com/office/officeart/2005/8/layout/chevron2"/>
    <dgm:cxn modelId="{69E56F19-2AC6-4C49-A99D-91CA1E7D23BB}" type="presOf" srcId="{56AE9537-6068-42FE-84A4-7110D654F485}" destId="{650A8397-B9E3-408F-81FE-FC2735B4E3AB}" srcOrd="0" destOrd="0" presId="urn:microsoft.com/office/officeart/2005/8/layout/chevron2"/>
    <dgm:cxn modelId="{DFE087E2-3559-46AF-9C58-5B53B3B9A5F9}" srcId="{2E6AF6BF-4F99-4931-AEF8-948369F9249B}" destId="{1D0A2BE6-9E6F-48DA-BC19-A7082735B428}" srcOrd="0" destOrd="0" parTransId="{6B613AA0-AF47-4513-BC69-C64427C058C1}" sibTransId="{ED5595D2-7DC9-415D-AB6E-A9267F243799}"/>
    <dgm:cxn modelId="{DCAFEE17-D5B9-4B6D-BF78-62957CD559FC}" type="presOf" srcId="{936E2F59-6AC1-42E6-94F4-1E7ABB64918B}" destId="{CE1A250A-5E41-4469-BF89-D8D2482AFCB9}" srcOrd="0" destOrd="1" presId="urn:microsoft.com/office/officeart/2005/8/layout/chevron2"/>
    <dgm:cxn modelId="{F72002B0-92B5-49A6-9D03-5480A4F0FEC8}" type="presOf" srcId="{1D0A2BE6-9E6F-48DA-BC19-A7082735B428}" destId="{7E1327F0-E551-47AC-B9EC-4F3FD5D6BB9A}" srcOrd="0" destOrd="0" presId="urn:microsoft.com/office/officeart/2005/8/layout/chevron2"/>
    <dgm:cxn modelId="{D0BE0817-C004-4ABE-A3A9-190A40D24EC7}" type="presOf" srcId="{AD7D1E92-07DE-44D2-B7D5-A435A37D8D5A}" destId="{CE1A250A-5E41-4469-BF89-D8D2482AFCB9}" srcOrd="0" destOrd="0" presId="urn:microsoft.com/office/officeart/2005/8/layout/chevron2"/>
    <dgm:cxn modelId="{F1AB20ED-D382-418D-9B95-C4429AD6B6F6}" type="presOf" srcId="{000B9562-1B1B-4B9E-8799-E5CD87DA18BE}" destId="{E0A90E09-902C-4BFE-8C7C-C17CE58F0969}" srcOrd="0" destOrd="0" presId="urn:microsoft.com/office/officeart/2005/8/layout/chevron2"/>
    <dgm:cxn modelId="{DE7933D0-193B-49C9-AEE7-73C5348C68B6}" type="presOf" srcId="{FF051C0A-D205-4017-B519-C90D67B26D60}" destId="{32F026D0-B292-45BB-B917-C8D0FC2B40CF}" srcOrd="0" destOrd="0" presId="urn:microsoft.com/office/officeart/2005/8/layout/chevron2"/>
    <dgm:cxn modelId="{3FDB6D37-6027-4EE5-B69F-2602B59F4EB8}" type="presOf" srcId="{9F2C5C4A-F995-4BE5-AC20-8C868B11D13D}" destId="{CA544CE9-777E-4D81-842B-1E5FEB3962E2}" srcOrd="0" destOrd="1" presId="urn:microsoft.com/office/officeart/2005/8/layout/chevron2"/>
    <dgm:cxn modelId="{C75A3BB8-9A94-438F-9549-7C05196CB0F8}" srcId="{FF051C0A-D205-4017-B519-C90D67B26D60}" destId="{AD7D1E92-07DE-44D2-B7D5-A435A37D8D5A}" srcOrd="0" destOrd="0" parTransId="{6CD44062-DD93-46DB-A39C-FF72A14283A3}" sibTransId="{6C36AA8E-958B-4D55-97B6-B3CB218F8BF4}"/>
    <dgm:cxn modelId="{F3A86029-311A-4136-8856-2E78172F5853}" srcId="{FF051C0A-D205-4017-B519-C90D67B26D60}" destId="{936E2F59-6AC1-42E6-94F4-1E7ABB64918B}" srcOrd="1" destOrd="0" parTransId="{C9FE5897-5666-416C-90E4-7F371729A403}" sibTransId="{988D0F64-F6B2-4EB6-8539-930686035A6A}"/>
    <dgm:cxn modelId="{F220B8CB-2B9A-487E-AA81-927F5C16A44A}" srcId="{000B9562-1B1B-4B9E-8799-E5CD87DA18BE}" destId="{9F2C5C4A-F995-4BE5-AC20-8C868B11D13D}" srcOrd="1" destOrd="0" parTransId="{E9AED587-C644-41BC-B5E0-65A6E39B6C40}" sibTransId="{1C980575-A516-4C46-8233-81EB74B26D61}"/>
    <dgm:cxn modelId="{7CB4A126-65F8-4077-A963-E5DDF81DA4EE}" srcId="{56AE9537-6068-42FE-84A4-7110D654F485}" destId="{FF051C0A-D205-4017-B519-C90D67B26D60}" srcOrd="0" destOrd="0" parTransId="{7E01BDFB-E556-4101-8FB3-1C183448BFC7}" sibTransId="{C24CDD1E-BF29-4A78-8A9E-F909B0148D9E}"/>
    <dgm:cxn modelId="{12E1362B-8C5B-43A6-8DC5-FC5C0E1B3F57}" srcId="{000B9562-1B1B-4B9E-8799-E5CD87DA18BE}" destId="{5F5E59EC-9740-4BB1-B57B-3F883DEAF717}" srcOrd="0" destOrd="0" parTransId="{B25C1AD3-4AB9-457E-8875-9413824DCD82}" sibTransId="{0AB98774-5AD9-4819-A221-35484C4413E8}"/>
    <dgm:cxn modelId="{7E4A2186-3434-4BFA-B23F-12C3BCC88774}" srcId="{56AE9537-6068-42FE-84A4-7110D654F485}" destId="{000B9562-1B1B-4B9E-8799-E5CD87DA18BE}" srcOrd="2" destOrd="0" parTransId="{7846185D-52BC-4B1D-B7A2-CE1805AFB298}" sibTransId="{332067EA-4A36-4CC9-995C-3DC1A49B8DCF}"/>
    <dgm:cxn modelId="{60AFB9B2-FA1E-479C-BCB1-0DDF10417669}" type="presOf" srcId="{70CD463B-FEE0-4C64-A272-03DD1EF1CAD9}" destId="{7E1327F0-E551-47AC-B9EC-4F3FD5D6BB9A}" srcOrd="0" destOrd="1" presId="urn:microsoft.com/office/officeart/2005/8/layout/chevron2"/>
    <dgm:cxn modelId="{F86F0754-FB32-4E4E-A073-EC092B12F027}" type="presParOf" srcId="{650A8397-B9E3-408F-81FE-FC2735B4E3AB}" destId="{D3B50FA1-4348-4D41-B216-530B108BFC0B}" srcOrd="0" destOrd="0" presId="urn:microsoft.com/office/officeart/2005/8/layout/chevron2"/>
    <dgm:cxn modelId="{51C277B7-D09E-4786-9FB1-C89CD5DFDF95}" type="presParOf" srcId="{D3B50FA1-4348-4D41-B216-530B108BFC0B}" destId="{32F026D0-B292-45BB-B917-C8D0FC2B40CF}" srcOrd="0" destOrd="0" presId="urn:microsoft.com/office/officeart/2005/8/layout/chevron2"/>
    <dgm:cxn modelId="{C6AB3542-1DDD-419E-B146-3F8D9A206B5C}" type="presParOf" srcId="{D3B50FA1-4348-4D41-B216-530B108BFC0B}" destId="{CE1A250A-5E41-4469-BF89-D8D2482AFCB9}" srcOrd="1" destOrd="0" presId="urn:microsoft.com/office/officeart/2005/8/layout/chevron2"/>
    <dgm:cxn modelId="{24DEFD3F-2056-4A6B-8AC8-8B5F45B94254}" type="presParOf" srcId="{650A8397-B9E3-408F-81FE-FC2735B4E3AB}" destId="{93CA829B-3C8C-42DF-A0F4-64AD5C41B529}" srcOrd="1" destOrd="0" presId="urn:microsoft.com/office/officeart/2005/8/layout/chevron2"/>
    <dgm:cxn modelId="{3BCD3703-0679-457A-97E5-0670E791D84C}" type="presParOf" srcId="{650A8397-B9E3-408F-81FE-FC2735B4E3AB}" destId="{DD2B6646-1E52-403B-8C3F-E9096E6F3370}" srcOrd="2" destOrd="0" presId="urn:microsoft.com/office/officeart/2005/8/layout/chevron2"/>
    <dgm:cxn modelId="{0064B6BA-FBEE-440A-AF6C-44B8E026E02E}" type="presParOf" srcId="{DD2B6646-1E52-403B-8C3F-E9096E6F3370}" destId="{2027B92D-AAEB-49C9-ACF8-8F2FA98AF2F6}" srcOrd="0" destOrd="0" presId="urn:microsoft.com/office/officeart/2005/8/layout/chevron2"/>
    <dgm:cxn modelId="{60332430-B739-49DA-A185-EFB7CFF2A032}" type="presParOf" srcId="{DD2B6646-1E52-403B-8C3F-E9096E6F3370}" destId="{7E1327F0-E551-47AC-B9EC-4F3FD5D6BB9A}" srcOrd="1" destOrd="0" presId="urn:microsoft.com/office/officeart/2005/8/layout/chevron2"/>
    <dgm:cxn modelId="{9AF8EEB0-9B8D-433E-BAB0-AB80DA63CE24}" type="presParOf" srcId="{650A8397-B9E3-408F-81FE-FC2735B4E3AB}" destId="{453DDDCB-D6FD-4135-A873-7A61489A7EE3}" srcOrd="3" destOrd="0" presId="urn:microsoft.com/office/officeart/2005/8/layout/chevron2"/>
    <dgm:cxn modelId="{CECEDA3D-95B0-40D9-A9E0-009123AD2159}" type="presParOf" srcId="{650A8397-B9E3-408F-81FE-FC2735B4E3AB}" destId="{1458DAC8-C9A1-4F78-A54D-A8F7B1A0E5B4}" srcOrd="4" destOrd="0" presId="urn:microsoft.com/office/officeart/2005/8/layout/chevron2"/>
    <dgm:cxn modelId="{7B25EF23-43BC-43E0-AD45-2C729C121358}" type="presParOf" srcId="{1458DAC8-C9A1-4F78-A54D-A8F7B1A0E5B4}" destId="{E0A90E09-902C-4BFE-8C7C-C17CE58F0969}" srcOrd="0" destOrd="0" presId="urn:microsoft.com/office/officeart/2005/8/layout/chevron2"/>
    <dgm:cxn modelId="{71193B9E-0208-4F3D-8DE6-073B10DF770A}" type="presParOf" srcId="{1458DAC8-C9A1-4F78-A54D-A8F7B1A0E5B4}" destId="{CA544CE9-777E-4D81-842B-1E5FEB3962E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D6A64-C2D1-4CDB-8C8C-0D3D06B7CD02}">
      <dsp:nvSpPr>
        <dsp:cNvPr id="0" name=""/>
        <dsp:cNvSpPr/>
      </dsp:nvSpPr>
      <dsp:spPr>
        <a:xfrm>
          <a:off x="0" y="0"/>
          <a:ext cx="7643866" cy="150019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u="sng" kern="1200" dirty="0"/>
            <a:t>Профессиональная компетентность </a:t>
          </a:r>
          <a:r>
            <a:rPr lang="ru-RU" sz="2300" kern="1200" dirty="0"/>
            <a:t>– совокупность умений учителя структурировать научные и практические знания для оптимального решения педагогических задач</a:t>
          </a:r>
        </a:p>
      </dsp:txBody>
      <dsp:txXfrm>
        <a:off x="0" y="0"/>
        <a:ext cx="7643866" cy="1500198"/>
      </dsp:txXfrm>
    </dsp:sp>
    <dsp:sp modelId="{1E94C27B-6A05-4DDF-A375-39F32B1C11E2}">
      <dsp:nvSpPr>
        <dsp:cNvPr id="0" name=""/>
        <dsp:cNvSpPr/>
      </dsp:nvSpPr>
      <dsp:spPr>
        <a:xfrm>
          <a:off x="0" y="1468095"/>
          <a:ext cx="2545467" cy="315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u="sng" kern="1200" dirty="0"/>
            <a:t>Специальные  </a:t>
          </a:r>
          <a:r>
            <a:rPr lang="ru-RU" sz="2500" kern="1200" dirty="0"/>
            <a:t>предметные</a:t>
          </a:r>
        </a:p>
      </dsp:txBody>
      <dsp:txXfrm>
        <a:off x="0" y="1468095"/>
        <a:ext cx="2545467" cy="3150415"/>
      </dsp:txXfrm>
    </dsp:sp>
    <dsp:sp modelId="{712E00F1-849A-4A1F-842A-BB3B6FC80A38}">
      <dsp:nvSpPr>
        <dsp:cNvPr id="0" name=""/>
        <dsp:cNvSpPr/>
      </dsp:nvSpPr>
      <dsp:spPr>
        <a:xfrm>
          <a:off x="2549199" y="1500198"/>
          <a:ext cx="2545467" cy="315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u="sng" kern="1200" dirty="0"/>
            <a:t>Методические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  средства, методы</a:t>
          </a:r>
        </a:p>
      </dsp:txBody>
      <dsp:txXfrm>
        <a:off x="2549199" y="1500198"/>
        <a:ext cx="2545467" cy="3150415"/>
      </dsp:txXfrm>
    </dsp:sp>
    <dsp:sp modelId="{E138FA2E-9959-4E64-A63F-8D384730266D}">
      <dsp:nvSpPr>
        <dsp:cNvPr id="0" name=""/>
        <dsp:cNvSpPr/>
      </dsp:nvSpPr>
      <dsp:spPr>
        <a:xfrm>
          <a:off x="5094666" y="1500198"/>
          <a:ext cx="2545467" cy="31504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u="sng" kern="1200" dirty="0"/>
            <a:t>Психологические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 учет особенностей влияния педагогического воздействия на развитие учащихся</a:t>
          </a:r>
        </a:p>
      </dsp:txBody>
      <dsp:txXfrm>
        <a:off x="5094666" y="1500198"/>
        <a:ext cx="2545467" cy="3150415"/>
      </dsp:txXfrm>
    </dsp:sp>
    <dsp:sp modelId="{4A01FB8D-CDB9-4E9C-8D10-217CBCE8F0E9}">
      <dsp:nvSpPr>
        <dsp:cNvPr id="0" name=""/>
        <dsp:cNvSpPr/>
      </dsp:nvSpPr>
      <dsp:spPr>
        <a:xfrm>
          <a:off x="0" y="4650613"/>
          <a:ext cx="7643866" cy="35004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026D0-B292-45BB-B917-C8D0FC2B40CF}">
      <dsp:nvSpPr>
        <dsp:cNvPr id="0" name=""/>
        <dsp:cNvSpPr/>
      </dsp:nvSpPr>
      <dsp:spPr>
        <a:xfrm rot="5400000">
          <a:off x="-235298" y="235927"/>
          <a:ext cx="1568654" cy="109805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2 категория</a:t>
          </a:r>
        </a:p>
      </dsp:txBody>
      <dsp:txXfrm rot="-5400000">
        <a:off x="1" y="549658"/>
        <a:ext cx="1098057" cy="470597"/>
      </dsp:txXfrm>
    </dsp:sp>
    <dsp:sp modelId="{CE1A250A-5E41-4469-BF89-D8D2482AFCB9}">
      <dsp:nvSpPr>
        <dsp:cNvPr id="0" name=""/>
        <dsp:cNvSpPr/>
      </dsp:nvSpPr>
      <dsp:spPr>
        <a:xfrm rot="5400000">
          <a:off x="3456323" y="-2357636"/>
          <a:ext cx="1019625" cy="57361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/>
            <a:t>Темы по самообразованию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/>
            <a:t>Дидактические материалы</a:t>
          </a:r>
        </a:p>
      </dsp:txBody>
      <dsp:txXfrm rot="-5400000">
        <a:off x="1098058" y="50403"/>
        <a:ext cx="5686382" cy="920077"/>
      </dsp:txXfrm>
    </dsp:sp>
    <dsp:sp modelId="{2027B92D-AAEB-49C9-ACF8-8F2FA98AF2F6}">
      <dsp:nvSpPr>
        <dsp:cNvPr id="0" name=""/>
        <dsp:cNvSpPr/>
      </dsp:nvSpPr>
      <dsp:spPr>
        <a:xfrm rot="5400000">
          <a:off x="-235298" y="1609979"/>
          <a:ext cx="1568654" cy="109805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1 категория</a:t>
          </a:r>
        </a:p>
      </dsp:txBody>
      <dsp:txXfrm rot="-5400000">
        <a:off x="1" y="1923710"/>
        <a:ext cx="1098057" cy="470597"/>
      </dsp:txXfrm>
    </dsp:sp>
    <dsp:sp modelId="{7E1327F0-E551-47AC-B9EC-4F3FD5D6BB9A}">
      <dsp:nvSpPr>
        <dsp:cNvPr id="0" name=""/>
        <dsp:cNvSpPr/>
      </dsp:nvSpPr>
      <dsp:spPr>
        <a:xfrm rot="5400000">
          <a:off x="3456323" y="-983584"/>
          <a:ext cx="1019625" cy="57361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/>
            <a:t>Опыт работы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/>
            <a:t>Дидактические материалы</a:t>
          </a:r>
        </a:p>
      </dsp:txBody>
      <dsp:txXfrm rot="-5400000">
        <a:off x="1098058" y="1424455"/>
        <a:ext cx="5686382" cy="920077"/>
      </dsp:txXfrm>
    </dsp:sp>
    <dsp:sp modelId="{E0A90E09-902C-4BFE-8C7C-C17CE58F0969}">
      <dsp:nvSpPr>
        <dsp:cNvPr id="0" name=""/>
        <dsp:cNvSpPr/>
      </dsp:nvSpPr>
      <dsp:spPr>
        <a:xfrm rot="5400000">
          <a:off x="-235298" y="2984030"/>
          <a:ext cx="1568654" cy="109805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Высшая категория</a:t>
          </a:r>
        </a:p>
      </dsp:txBody>
      <dsp:txXfrm rot="-5400000">
        <a:off x="1" y="3297761"/>
        <a:ext cx="1098057" cy="470597"/>
      </dsp:txXfrm>
    </dsp:sp>
    <dsp:sp modelId="{CA544CE9-777E-4D81-842B-1E5FEB3962E2}">
      <dsp:nvSpPr>
        <dsp:cNvPr id="0" name=""/>
        <dsp:cNvSpPr/>
      </dsp:nvSpPr>
      <dsp:spPr>
        <a:xfrm rot="5400000">
          <a:off x="3456323" y="390467"/>
          <a:ext cx="1019625" cy="57361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/>
            <a:t>Опыт работы (мастер-класс)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/>
            <a:t>Дидактические материалы</a:t>
          </a:r>
        </a:p>
      </dsp:txBody>
      <dsp:txXfrm rot="-5400000">
        <a:off x="1098058" y="2798506"/>
        <a:ext cx="5686382" cy="920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2E048-43C0-48BC-8295-75D0CA42EC1F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0B6C8-8943-4304-9FD0-A581D6B7A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0B6C8-8943-4304-9FD0-A581D6B7AED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19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0B6C8-8943-4304-9FD0-A581D6B7AED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0B6C8-8943-4304-9FD0-A581D6B7AED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9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6A5B7-18CF-4613-8E7A-9EF4A031D290}" type="datetimeFigureOut">
              <a:rPr lang="ru-RU" smtClean="0"/>
              <a:pPr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4CDAA-3A58-4821-9BD4-3CF51AFB3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1571612"/>
            <a:ext cx="807249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Аттестация </a:t>
            </a:r>
          </a:p>
          <a:p>
            <a:pPr algn="ctr"/>
            <a:r>
              <a:rPr lang="ru-RU" sz="48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 учреждении образования.</a:t>
            </a:r>
          </a:p>
          <a:p>
            <a:pPr algn="ctr"/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Обобщение опыта</a:t>
            </a:r>
            <a:endParaRPr lang="ru-RU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Самоанализ педагогической деятельности</a:t>
            </a: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788" t="21281" r="50754" b="25426"/>
          <a:stretch>
            <a:fillRect/>
          </a:stretch>
        </p:blipFill>
        <p:spPr bwMode="auto">
          <a:xfrm>
            <a:off x="1643042" y="1571612"/>
            <a:ext cx="517949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Самоанализ урока</a:t>
            </a: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542" t="16731" r="51263" b="5927"/>
          <a:stretch>
            <a:fillRect/>
          </a:stretch>
        </p:blipFill>
        <p:spPr bwMode="auto">
          <a:xfrm>
            <a:off x="500034" y="1071546"/>
            <a:ext cx="3980117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 cstate="print"/>
          <a:srcRect l="9299" t="17773" r="52344" b="9717"/>
          <a:stretch>
            <a:fillRect/>
          </a:stretch>
        </p:blipFill>
        <p:spPr bwMode="auto">
          <a:xfrm>
            <a:off x="4817786" y="1071546"/>
            <a:ext cx="382618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Аттестационные материалы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435280" cy="43068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Заявление педагога на аттестацию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Направление на сдачу квалификационного экзамена (для высшей квалификационной категории)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Процедура аттестации – не более 3 месяцев  с момента ознакомления с приказом включении в график аттестации.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Аналитические материалы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Аналитические материалы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35312"/>
            <a:ext cx="8064896" cy="444195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Материалы контрольных срезов, аналитическая оценка результатов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Материалы диагностики состояния педагогической деятельности с выводами и рекомендациями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Материалы анкетирования с анализом полученных результатов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Материалы анализа уроков, внеурочных мероприятий с выводами и рекомендациями (карты оценки качества и эффективности проведенных уроков и внеурочных мероприятий)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Результативность работы педагога за последние 2-3 года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Аттестационные материалы. Опыт работы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52596897"/>
              </p:ext>
            </p:extLst>
          </p:nvPr>
        </p:nvGraphicFramePr>
        <p:xfrm>
          <a:off x="1428728" y="1714488"/>
          <a:ext cx="6834214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Что может быть опытом?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600201"/>
            <a:ext cx="7686700" cy="44005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алгоритмы учебных действий по предмету;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технология урока или элементы технологии: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авторская программа;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система методических приемов (набор упражнений);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эффективные средства обучения (пособия, карточки, тренажеры);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реализация принципов обучения (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</a:rPr>
              <a:t>креативности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, комфортности, вариативности);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эффективная система оценки знаний и др.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22188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Открытые мероприятия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Преподавателя </a:t>
            </a:r>
            <a:r>
              <a:rPr lang="ru-RU" dirty="0"/>
              <a:t>: 2 урока, или урок +  воспитательное мероприятие</a:t>
            </a:r>
          </a:p>
          <a:p>
            <a:r>
              <a:rPr lang="ru-RU" dirty="0" smtClean="0"/>
              <a:t>Воспитатель: 2 воспитательных мероприятия</a:t>
            </a:r>
            <a:endParaRPr lang="ru-RU" dirty="0"/>
          </a:p>
          <a:p>
            <a:r>
              <a:rPr lang="ru-RU" dirty="0" smtClean="0"/>
              <a:t>Для </a:t>
            </a:r>
            <a:r>
              <a:rPr lang="ru-RU" dirty="0"/>
              <a:t>1 и высшей категории – 2 урока, воспитательное мероприятие</a:t>
            </a:r>
          </a:p>
        </p:txBody>
      </p:sp>
    </p:spTree>
    <p:extLst>
      <p:ext uri="{BB962C8B-B14F-4D97-AF65-F5344CB8AC3E}">
        <p14:creationId xmlns:p14="http://schemas.microsoft.com/office/powerpoint/2010/main" val="1406871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Аттестационное собеседование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600201"/>
            <a:ext cx="7758138" cy="4472006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Заслушивается характеристика аттестуемого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Самоанализ педагогической деятельности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Ознакомление членов АК с оценкой педагогической деятельности аттестуемого и вопросами к нему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Обсуждение аттестационных материалов 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Внесение предложения по итогам аттестации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Вынесение решения по итогам аттестации</a:t>
            </a:r>
          </a:p>
        </p:txBody>
      </p:sp>
    </p:spTree>
    <p:extLst>
      <p:ext uri="{BB962C8B-B14F-4D97-AF65-F5344CB8AC3E}">
        <p14:creationId xmlns:p14="http://schemas.microsoft.com/office/powerpoint/2010/main" val="798770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Темы по самообразованию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68" y="1428736"/>
            <a:ext cx="52864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</a:rPr>
              <a:t>Структура материалов: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Титульный лист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 Информационный лист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Аннотация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Оглавление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Введение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Основная аналитическая часть.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Выводы и рекомендации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Материалы педагогического опыта (приложения)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ru-RU" sz="2400" dirty="0"/>
              <a:t>Литература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868" y="5286388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</a:rPr>
              <a:t>Оформление:</a:t>
            </a: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Буклет(папка-накопитель)</a:t>
            </a: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Папки-накопители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18450" cy="16875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Основные требования к формулировке темы опыта</a:t>
            </a:r>
            <a:br>
              <a:rPr lang="ru-RU" sz="4000" dirty="0">
                <a:solidFill>
                  <a:schemeClr val="tx2">
                    <a:lumMod val="50000"/>
                  </a:schemeClr>
                </a:solidFill>
              </a:rPr>
            </a:b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</a:rPr>
              <a:t>Тема 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это предмет речи, то о чём говорится в аннотации, проблема, которую необходимо раскрыть в ней.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</a:rPr>
              <a:t>Тема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представляет собой свёрнутое содержание, которое должно быть развёрнуто в полный связный текст.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Отражение решаемой педагогом проблемы (основной идеи опыта) в формулировке темы опыта (достаточная информативность).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Лаконичность.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Чёткость.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Доступность.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7358114" cy="1571612"/>
          </a:xfrm>
        </p:spPr>
        <p:txBody>
          <a:bodyPr>
            <a:noAutofit/>
          </a:bodyPr>
          <a:lstStyle/>
          <a:p>
            <a:pPr lvl="0" algn="r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Нормативно-правовые документы, регламентирующие деятельность по организации и проведению аттестации педагогических работников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383087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/>
              <a:t>Кодекс Республики Беларусь об образовании. – Минск: Национальный центр правовой информации Республики Беларусь, 2011. </a:t>
            </a:r>
            <a:endParaRPr lang="ru-RU" sz="2000" dirty="0"/>
          </a:p>
          <a:p>
            <a:pPr lvl="0" algn="just"/>
            <a:r>
              <a:rPr lang="ru-RU" dirty="0"/>
              <a:t>Инструкция о порядке проведения аттестации педагогических работников (кроме педагогических работников из состава профессорско-преподавательского состава), утвержденной постановлением Министерства образования Республики Беларусь от 22.08.2012 № 101, с изменениями и дополнениями, внесенными постановлением Министерства образования Республики Беларусь от 26.03.2014 № 20, от 26.11.2014 № 163, от 20.11.2015 № 131</a:t>
            </a:r>
            <a:r>
              <a:rPr lang="be-BY" dirty="0"/>
              <a:t>, от 11.05. 2017 № 46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Требования к оформлению материалов в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WOR</a:t>
            </a:r>
            <a:r>
              <a:rPr lang="en-US" dirty="0"/>
              <a:t>D</a:t>
            </a:r>
            <a:endParaRPr lang="ru-RU" dirty="0"/>
          </a:p>
        </p:txBody>
      </p:sp>
      <p:sp>
        <p:nvSpPr>
          <p:cNvPr id="6" name="Содержимое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400" dirty="0"/>
              <a:t>1. Каждый лист документа должен иметь поля:</a:t>
            </a:r>
          </a:p>
          <a:p>
            <a:r>
              <a:rPr lang="ru-RU" sz="1400" dirty="0"/>
              <a:t>левое - 30 мм;</a:t>
            </a:r>
          </a:p>
          <a:p>
            <a:r>
              <a:rPr lang="ru-RU" sz="1400" dirty="0"/>
              <a:t>правое - не менее 8 мм;</a:t>
            </a:r>
          </a:p>
          <a:p>
            <a:r>
              <a:rPr lang="ru-RU" sz="1400" dirty="0"/>
              <a:t>верхнее и нижнее - не менее 20 мм</a:t>
            </a:r>
          </a:p>
          <a:p>
            <a:pPr>
              <a:buNone/>
            </a:pPr>
            <a:r>
              <a:rPr lang="ru-RU" sz="1400" dirty="0"/>
              <a:t>2. Главы нумеруются арабскими цифрами, после которых точка не ставится. Главы должны иметь заголовки, точка в конце заголовка не ставится. Если заголовок состоит из двух предложений, то их разделяют точкой. В заголовках не допускается перенос слов на следующую строку, применение римских цифр, математических знаков и греческих букв.</a:t>
            </a:r>
          </a:p>
          <a:p>
            <a:pPr>
              <a:buNone/>
            </a:pPr>
            <a:r>
              <a:rPr lang="ru-RU" sz="1400" dirty="0"/>
              <a:t>     Например:</a:t>
            </a:r>
          </a:p>
          <a:p>
            <a:pPr>
              <a:buNone/>
            </a:pPr>
            <a:r>
              <a:rPr lang="ru-RU" sz="1400" dirty="0"/>
              <a:t>                                          ГЛАВА 2</a:t>
            </a:r>
          </a:p>
          <a:p>
            <a:pPr>
              <a:buNone/>
            </a:pPr>
            <a:r>
              <a:rPr lang="ru-RU" sz="1400" dirty="0"/>
              <a:t>                ПОРЯДОК ПЛАНИРОВАНИЯ И РАСХОДОВАНИЯ СРЕДСТВ НА ОПЛАТУ ТРУДА</a:t>
            </a:r>
          </a:p>
          <a:p>
            <a:r>
              <a:rPr lang="ru-RU" sz="1400" dirty="0"/>
              <a:t>Пункты нумеруются арабскими цифрами с точкой и записываются с абзацного отступа.</a:t>
            </a:r>
          </a:p>
          <a:p>
            <a:r>
              <a:rPr lang="ru-RU" sz="1400" dirty="0"/>
              <a:t>Подпункты нумеруются арабскими цифрами и записываются с абзацного отступа. Номер подпункта включает номер пункта и номер подпункта, после которых ставятся точки.</a:t>
            </a:r>
          </a:p>
          <a:p>
            <a:r>
              <a:rPr lang="ru-RU" sz="1400" i="1" dirty="0"/>
              <a:t>Например: 2.1.</a:t>
            </a:r>
            <a:endParaRPr lang="ru-RU" sz="1400" dirty="0"/>
          </a:p>
          <a:p>
            <a:r>
              <a:rPr lang="ru-RU" sz="1400" dirty="0"/>
              <a:t>Нумерация пунктов должна быть сквозной для всего документа, подпунктов - сквозной для каждого пункта.</a:t>
            </a:r>
          </a:p>
          <a:p>
            <a:r>
              <a:rPr lang="ru-RU" sz="1400" dirty="0"/>
              <a:t>Абзацы не нумеруются и выделяются абзацным отступом.</a:t>
            </a:r>
          </a:p>
          <a:p>
            <a:r>
              <a:rPr lang="ru-RU" sz="1400" dirty="0"/>
              <a:t>, содержащейся в тексте документа.</a:t>
            </a:r>
          </a:p>
          <a:p>
            <a:endParaRPr lang="ru-RU" sz="1400" dirty="0"/>
          </a:p>
          <a:p>
            <a:pPr>
              <a:buNone/>
            </a:pP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Требования к оформлению материалов в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WORD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Содержимое 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94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3. Текст документов на бланках формата А4 печатается на пишущей машинке через полтора межстрочных интервала или одинарный на компьютере, на бланках формата А5 - через один межстрочный интервал или точно 14 </a:t>
            </a:r>
            <a:r>
              <a:rPr lang="ru-RU" sz="1600" dirty="0" err="1"/>
              <a:t>пт</a:t>
            </a:r>
            <a:r>
              <a:rPr lang="ru-RU" sz="1600" dirty="0"/>
              <a:t> на компьютере.</a:t>
            </a:r>
          </a:p>
          <a:p>
            <a:r>
              <a:rPr lang="ru-RU" sz="1600" dirty="0"/>
              <a:t>4. При наборе текста с использованием технических средств применяется гарнитура шрифта </a:t>
            </a:r>
            <a:r>
              <a:rPr lang="ru-RU" sz="1600" dirty="0" err="1"/>
              <a:t>Times</a:t>
            </a:r>
            <a:r>
              <a:rPr lang="ru-RU" sz="1600" dirty="0"/>
              <a:t> </a:t>
            </a:r>
            <a:r>
              <a:rPr lang="ru-RU" sz="1600" dirty="0" err="1"/>
              <a:t>New</a:t>
            </a:r>
            <a:r>
              <a:rPr lang="ru-RU" sz="1600" dirty="0"/>
              <a:t> </a:t>
            </a:r>
            <a:r>
              <a:rPr lang="ru-RU" sz="1600" dirty="0" err="1"/>
              <a:t>Roman</a:t>
            </a:r>
            <a:r>
              <a:rPr lang="ru-RU" sz="1600" dirty="0"/>
              <a:t> (</a:t>
            </a:r>
            <a:r>
              <a:rPr lang="ru-RU" sz="1600" dirty="0" err="1"/>
              <a:t>Times</a:t>
            </a:r>
            <a:r>
              <a:rPr lang="ru-RU" sz="1600" dirty="0"/>
              <a:t> </a:t>
            </a:r>
            <a:r>
              <a:rPr lang="ru-RU" sz="1600" dirty="0" err="1"/>
              <a:t>New</a:t>
            </a:r>
            <a:r>
              <a:rPr lang="ru-RU" sz="1600" dirty="0"/>
              <a:t> </a:t>
            </a:r>
            <a:r>
              <a:rPr lang="ru-RU" sz="1600" dirty="0" err="1"/>
              <a:t>Roman</a:t>
            </a:r>
            <a:r>
              <a:rPr lang="ru-RU" sz="1600" dirty="0"/>
              <a:t> </a:t>
            </a:r>
            <a:r>
              <a:rPr lang="ru-RU" sz="1600" dirty="0" err="1"/>
              <a:t>Cyr</a:t>
            </a:r>
            <a:r>
              <a:rPr lang="ru-RU" sz="1600" dirty="0"/>
              <a:t>) в обычном начертании, размер шрифта - не менее 13 </a:t>
            </a:r>
            <a:r>
              <a:rPr lang="ru-RU" sz="1600" dirty="0" err="1"/>
              <a:t>пт</a:t>
            </a:r>
            <a:r>
              <a:rPr lang="ru-RU" sz="1600" dirty="0"/>
              <a:t>, или шрифты, устанавливаемые нормативными правовыми актами Республики Беларусь. Выравнивание текста производится по ширине листа.</a:t>
            </a:r>
          </a:p>
          <a:p>
            <a:r>
              <a:rPr lang="ru-RU" sz="1600" dirty="0"/>
              <a:t>При подготовке таблиц с использованием технических средств выравнивание текста производится по необходимости, с переносом слов. Допускается уменьшать размер левого поля до 20 мм (когда текст не вмещается), межстрочный интервал - до 11 пт.</a:t>
            </a:r>
          </a:p>
          <a:p>
            <a:r>
              <a:rPr lang="ru-RU" sz="1600" dirty="0"/>
              <a:t>В текстах документов слова "Примечание", "Основание", а также слово "Приложение" в отметке о наличии приложения оставляются открытыми, а относящаяся к ним информация печатается столбцом через один межстрочный интервал (при печати на пишущей машинке) или точно 14 </a:t>
            </a:r>
            <a:r>
              <a:rPr lang="ru-RU" sz="1600" dirty="0" err="1"/>
              <a:t>пт</a:t>
            </a:r>
            <a:r>
              <a:rPr lang="ru-RU" sz="1600" dirty="0"/>
              <a:t> (при наборе на компьютере).</a:t>
            </a:r>
          </a:p>
          <a:p>
            <a:pPr>
              <a:buNone/>
            </a:pP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Общие положения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Аттестация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– это комплексная оценка уровня квалификации, педагогического профессионализма и продуктивности деятельности педагогических работников. </a:t>
            </a:r>
          </a:p>
          <a:p>
            <a:r>
              <a:rPr lang="ru-RU" sz="2600" b="1" i="1" dirty="0">
                <a:solidFill>
                  <a:schemeClr val="tx2">
                    <a:lumMod val="75000"/>
                  </a:schemeClr>
                </a:solidFill>
              </a:rPr>
              <a:t>Цель аттестации </a:t>
            </a:r>
            <a:r>
              <a:rPr lang="ru-RU" sz="2600" dirty="0">
                <a:solidFill>
                  <a:schemeClr val="tx2">
                    <a:lumMod val="75000"/>
                  </a:schemeClr>
                </a:solidFill>
              </a:rPr>
              <a:t>– определение соответствия уровня профессиональной компетентности педагогических работников требованиям квалификационных характеристик при присвоении им соответствующей квалификации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928670"/>
          <a:ext cx="764386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34482"/>
            <a:ext cx="8229600" cy="1143000"/>
          </a:xfrm>
        </p:spPr>
        <p:txBody>
          <a:bodyPr/>
          <a:lstStyle/>
          <a:p>
            <a:r>
              <a:rPr lang="ru-RU" b="0" dirty="0">
                <a:solidFill>
                  <a:schemeClr val="tx2">
                    <a:lumMod val="50000"/>
                  </a:schemeClr>
                </a:solidFill>
              </a:rPr>
              <a:t>Задачи аттестации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928802"/>
            <a:ext cx="8106124" cy="4286280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Стимулировать целенаправленное, непрерывное повышение уровня профессиональной компетентности педагогических работников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Обеспечивать педагогическим работникам возможность повышения уровня оплаты труда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Способствовать повышению их авторитета и социальной роли в педагогическом коллективе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Профессиональная компетентность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1493" y="1700808"/>
            <a:ext cx="7901014" cy="4429156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Знание нормативно-правовой базы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Знание теоретический и практических основ предмета (типы уроков, этапы, цели, задачи, формы, методы, технологии проведения уроков)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Знание современных тенденций в методике преподавания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Культура делопроизводства, ведения школьной документации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Работа по самообразованию, степень реализации (выступления на ПС, МО, семинарах…)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Создание образовательной среды в учебном кабинете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Участие в научно-методической работе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Участие в экспериментальной и инновационной деятельности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Профессиональные конкурсы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Результативность педагогической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600201"/>
            <a:ext cx="7543824" cy="4400568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Выполнение учебных программ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Динамика уровня и качества обученности учащихся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Результаты контроля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Результаты административных контрольных срезов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Индивидуальные достижения учащихся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Коммуникативная культура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714487"/>
            <a:ext cx="7829576" cy="4357719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Организаторские способности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Создание благоприятного психологического климата в классе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Педагогическая культура аттестуемого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Готовность к сотрудничеству с  родителями и общественностью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Педагогический такт и культура речи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Оценка коммуникативных качеств аттестуемого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15127"/>
            <a:ext cx="8568952" cy="518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111125" indent="26987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Обязательными условиями допуска педагогического работника к аттестации являются:</a:t>
            </a:r>
            <a:endParaRPr lang="en-US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marR="111125" indent="269875"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11125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ea typeface="Times New Roman" panose="02020603050405020304" pitchFamily="18" charset="0"/>
              </a:rPr>
              <a:t>соответствие полученного </a:t>
            </a:r>
            <a:r>
              <a:rPr lang="ru-RU" sz="2400" b="1" dirty="0">
                <a:ea typeface="Times New Roman" panose="02020603050405020304" pitchFamily="18" charset="0"/>
              </a:rPr>
              <a:t>образования</a:t>
            </a:r>
            <a:r>
              <a:rPr lang="ru-RU" sz="2400" dirty="0">
                <a:ea typeface="Times New Roman" panose="02020603050405020304" pitchFamily="18" charset="0"/>
              </a:rPr>
              <a:t> квалификационным требованиям;</a:t>
            </a:r>
          </a:p>
          <a:p>
            <a:pPr marL="342900" marR="111125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ea typeface="Times New Roman" panose="02020603050405020304" pitchFamily="18" charset="0"/>
              </a:rPr>
              <a:t>наличие </a:t>
            </a:r>
            <a:r>
              <a:rPr lang="ru-RU" sz="2400" b="1" dirty="0">
                <a:ea typeface="Times New Roman" panose="02020603050405020304" pitchFamily="18" charset="0"/>
              </a:rPr>
              <a:t>стажа работы</a:t>
            </a:r>
            <a:r>
              <a:rPr lang="ru-RU" sz="2400" dirty="0">
                <a:ea typeface="Times New Roman" panose="02020603050405020304" pitchFamily="18" charset="0"/>
              </a:rPr>
              <a:t>:</a:t>
            </a:r>
          </a:p>
          <a:p>
            <a:pPr marL="1054100" marR="111125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/>
              <a:t>на присвоение </a:t>
            </a:r>
            <a:r>
              <a:rPr lang="ru-RU" sz="2000" b="1" dirty="0"/>
              <a:t>второй, первой, высшей </a:t>
            </a:r>
            <a:r>
              <a:rPr lang="ru-RU" sz="2000" dirty="0"/>
              <a:t>квалификационной категории - два года,</a:t>
            </a:r>
          </a:p>
          <a:p>
            <a:pPr marL="1054100" marR="111125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/>
              <a:t>квалификационной категории </a:t>
            </a:r>
            <a:r>
              <a:rPr lang="ru-RU" sz="2000" b="1" dirty="0"/>
              <a:t>«учитель-методист» </a:t>
            </a:r>
            <a:r>
              <a:rPr lang="ru-RU" sz="2000" dirty="0"/>
              <a:t>– три года со дня присвоения предыдущей квалификационной категории.</a:t>
            </a:r>
          </a:p>
          <a:p>
            <a:pPr marL="342900" marR="111125" lvl="0" indent="-3429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400" dirty="0">
                <a:ea typeface="Times New Roman" panose="02020603050405020304" pitchFamily="18" charset="0"/>
              </a:rPr>
              <a:t>освоение содержания образовательной </a:t>
            </a:r>
            <a:r>
              <a:rPr lang="ru-RU" sz="2400" b="1" dirty="0">
                <a:ea typeface="Times New Roman" panose="02020603050405020304" pitchFamily="18" charset="0"/>
              </a:rPr>
              <a:t>программы повышения квалификации</a:t>
            </a:r>
            <a:r>
              <a:rPr lang="ru-RU" sz="2400" dirty="0">
                <a:ea typeface="Times New Roman" panose="02020603050405020304" pitchFamily="18" charset="0"/>
              </a:rPr>
              <a:t> руководящих работников и специалистов в сроки, предусмотренные законодательством.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4908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1079</Words>
  <Application>Microsoft Office PowerPoint</Application>
  <PresentationFormat>Экран (4:3)</PresentationFormat>
  <Paragraphs>135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Нормативно-правовые документы, регламентирующие деятельность по организации и проведению аттестации педагогических работников</vt:lpstr>
      <vt:lpstr>Общие положения</vt:lpstr>
      <vt:lpstr>Презентация PowerPoint</vt:lpstr>
      <vt:lpstr>Задачи аттестации</vt:lpstr>
      <vt:lpstr>Профессиональная компетентность</vt:lpstr>
      <vt:lpstr>Результативность педагогической деятельности</vt:lpstr>
      <vt:lpstr>Коммуникативная культура</vt:lpstr>
      <vt:lpstr>Презентация PowerPoint</vt:lpstr>
      <vt:lpstr>Самоанализ педагогической деятельности</vt:lpstr>
      <vt:lpstr>Самоанализ урока</vt:lpstr>
      <vt:lpstr>Аттестационные материалы</vt:lpstr>
      <vt:lpstr>Аналитические материалы</vt:lpstr>
      <vt:lpstr>Аттестационные материалы. Опыт работы</vt:lpstr>
      <vt:lpstr>Что может быть опытом?</vt:lpstr>
      <vt:lpstr>Открытые мероприятия</vt:lpstr>
      <vt:lpstr>Аттестационное собеседование</vt:lpstr>
      <vt:lpstr>Темы по самообразованию</vt:lpstr>
      <vt:lpstr>Основные требования к формулировке темы опыта </vt:lpstr>
      <vt:lpstr>Требования к оформлению материалов в WORD</vt:lpstr>
      <vt:lpstr>Требования к оформлению материалов в WORD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52</cp:revision>
  <dcterms:created xsi:type="dcterms:W3CDTF">2012-10-08T13:15:36Z</dcterms:created>
  <dcterms:modified xsi:type="dcterms:W3CDTF">2024-09-04T05:51:39Z</dcterms:modified>
</cp:coreProperties>
</file>